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303" r:id="rId2"/>
    <p:sldId id="257" r:id="rId3"/>
    <p:sldId id="258" r:id="rId4"/>
    <p:sldId id="260" r:id="rId5"/>
    <p:sldId id="261" r:id="rId6"/>
    <p:sldId id="262" r:id="rId7"/>
    <p:sldId id="263" r:id="rId8"/>
    <p:sldId id="264" r:id="rId9"/>
    <p:sldId id="269" r:id="rId10"/>
    <p:sldId id="265" r:id="rId11"/>
    <p:sldId id="268" r:id="rId12"/>
    <p:sldId id="283" r:id="rId13"/>
    <p:sldId id="284" r:id="rId14"/>
    <p:sldId id="270" r:id="rId15"/>
    <p:sldId id="288" r:id="rId16"/>
    <p:sldId id="289" r:id="rId17"/>
    <p:sldId id="290" r:id="rId18"/>
    <p:sldId id="285" r:id="rId19"/>
    <p:sldId id="286" r:id="rId20"/>
    <p:sldId id="292" r:id="rId21"/>
    <p:sldId id="293" r:id="rId22"/>
    <p:sldId id="291" r:id="rId23"/>
    <p:sldId id="295" r:id="rId24"/>
    <p:sldId id="294" r:id="rId25"/>
    <p:sldId id="266" r:id="rId26"/>
    <p:sldId id="267" r:id="rId27"/>
    <p:sldId id="287" r:id="rId28"/>
    <p:sldId id="272" r:id="rId29"/>
    <p:sldId id="273" r:id="rId30"/>
    <p:sldId id="296" r:id="rId31"/>
    <p:sldId id="274" r:id="rId32"/>
    <p:sldId id="275" r:id="rId33"/>
    <p:sldId id="276" r:id="rId34"/>
    <p:sldId id="277" r:id="rId35"/>
    <p:sldId id="278" r:id="rId36"/>
    <p:sldId id="279" r:id="rId37"/>
    <p:sldId id="280" r:id="rId38"/>
    <p:sldId id="281" r:id="rId39"/>
    <p:sldId id="282" r:id="rId40"/>
    <p:sldId id="259" r:id="rId41"/>
    <p:sldId id="297" r:id="rId42"/>
    <p:sldId id="300" r:id="rId43"/>
    <p:sldId id="298" r:id="rId44"/>
    <p:sldId id="299" r:id="rId45"/>
    <p:sldId id="301" r:id="rId46"/>
    <p:sldId id="302" r:id="rId4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 snapToGrid="0">
      <p:cViewPr varScale="1">
        <p:scale>
          <a:sx n="123" d="100"/>
          <a:sy n="123" d="100"/>
        </p:scale>
        <p:origin x="11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88306-4480-4EE2-8A64-987E751466AD}" type="datetimeFigureOut">
              <a:rPr lang="en-IN" smtClean="0"/>
              <a:t>28-08-2024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2F36B-820F-4390-895F-1086EC62B164}" type="slidenum">
              <a:rPr lang="en-IN" smtClean="0"/>
              <a:t>‹#›</a:t>
            </a:fld>
            <a:endParaRPr lang="en-IN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75661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88306-4480-4EE2-8A64-987E751466AD}" type="datetimeFigureOut">
              <a:rPr lang="en-IN" smtClean="0"/>
              <a:t>28-08-2024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2F36B-820F-4390-895F-1086EC62B16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995403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88306-4480-4EE2-8A64-987E751466AD}" type="datetimeFigureOut">
              <a:rPr lang="en-IN" smtClean="0"/>
              <a:t>28-08-2024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2F36B-820F-4390-895F-1086EC62B16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892276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88306-4480-4EE2-8A64-987E751466AD}" type="datetimeFigureOut">
              <a:rPr lang="en-IN" smtClean="0"/>
              <a:t>28-08-2024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2F36B-820F-4390-895F-1086EC62B16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642494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88306-4480-4EE2-8A64-987E751466AD}" type="datetimeFigureOut">
              <a:rPr lang="en-IN" smtClean="0"/>
              <a:t>28-08-2024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2F36B-820F-4390-895F-1086EC62B164}" type="slidenum">
              <a:rPr lang="en-IN" smtClean="0"/>
              <a:t>‹#›</a:t>
            </a:fld>
            <a:endParaRPr lang="en-IN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0749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88306-4480-4EE2-8A64-987E751466AD}" type="datetimeFigureOut">
              <a:rPr lang="en-IN" smtClean="0"/>
              <a:t>28-08-2024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2F36B-820F-4390-895F-1086EC62B16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195212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88306-4480-4EE2-8A64-987E751466AD}" type="datetimeFigureOut">
              <a:rPr lang="en-IN" smtClean="0"/>
              <a:t>28-08-2024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2F36B-820F-4390-895F-1086EC62B16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63822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88306-4480-4EE2-8A64-987E751466AD}" type="datetimeFigureOut">
              <a:rPr lang="en-IN" smtClean="0"/>
              <a:t>28-08-2024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2F36B-820F-4390-895F-1086EC62B16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399167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88306-4480-4EE2-8A64-987E751466AD}" type="datetimeFigureOut">
              <a:rPr lang="en-IN" smtClean="0"/>
              <a:t>28-08-2024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2F36B-820F-4390-895F-1086EC62B16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863204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E4388306-4480-4EE2-8A64-987E751466AD}" type="datetimeFigureOut">
              <a:rPr lang="en-IN" smtClean="0"/>
              <a:t>28-08-2024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132F36B-820F-4390-895F-1086EC62B16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094206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88306-4480-4EE2-8A64-987E751466AD}" type="datetimeFigureOut">
              <a:rPr lang="en-IN" smtClean="0"/>
              <a:t>28-08-2024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2F36B-820F-4390-895F-1086EC62B16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954465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E4388306-4480-4EE2-8A64-987E751466AD}" type="datetimeFigureOut">
              <a:rPr lang="en-IN" smtClean="0"/>
              <a:t>28-08-2024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2132F36B-820F-4390-895F-1086EC62B164}" type="slidenum">
              <a:rPr lang="en-IN" smtClean="0"/>
              <a:t>‹#›</a:t>
            </a:fld>
            <a:endParaRPr lang="en-IN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20567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hyperlink" Target="https://channel9.msdn.com/Shows/Azure-Friday" TargetMode="External"/><Relationship Id="rId3" Type="http://schemas.openxmlformats.org/officeDocument/2006/relationships/hyperlink" Target="https://azure.microsoft.com/en-in/blog/topics/updates/" TargetMode="External"/><Relationship Id="rId7" Type="http://schemas.openxmlformats.org/officeDocument/2006/relationships/hyperlink" Target="https://www.youtube.com/playlist?list=PLLasX02E8BPDT2Z2pdCHNCkENpcQWy5n6" TargetMode="External"/><Relationship Id="rId2" Type="http://schemas.openxmlformats.org/officeDocument/2006/relationships/hyperlink" Target="https://azure.microsoft.com/en-in/updates/fasttrack-for-azure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edx.org/learn/azure" TargetMode="External"/><Relationship Id="rId5" Type="http://schemas.openxmlformats.org/officeDocument/2006/relationships/hyperlink" Target="https://azure.microsoft.com/en-in/pricing/calculator/" TargetMode="External"/><Relationship Id="rId4" Type="http://schemas.openxmlformats.org/officeDocument/2006/relationships/hyperlink" Target="https://azure.microsoft.com/en-us/status/" TargetMode="Externa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4DD129A8-7053-4A68-938A-2E7E928088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B2F7B83F-8BC3-404A-81FD-82C908A6C37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dirty="0">
                <a:solidFill>
                  <a:schemeClr val="bg1"/>
                </a:solidFill>
              </a:rPr>
              <a:t>Presenter – Jitendra Singh Tomar</a:t>
            </a:r>
          </a:p>
        </p:txBody>
      </p:sp>
      <p:pic>
        <p:nvPicPr>
          <p:cNvPr id="17414" name="Picture 6">
            <a:extLst>
              <a:ext uri="{FF2B5EF4-FFF2-40B4-BE49-F238E27FC236}">
                <a16:creationId xmlns:a16="http://schemas.microsoft.com/office/drawing/2014/main" id="{14BA19DA-9A00-4029-99EA-874726BF62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61" y="2088965"/>
            <a:ext cx="8080744" cy="1873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47001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C5848-8C2C-4F88-9021-34815F8D6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Generation 2 to cloud.</a:t>
            </a:r>
            <a:endParaRPr lang="en-IN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3726367-5E5D-404F-A265-E1B4D501BF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881962"/>
            <a:ext cx="12192000" cy="4976037"/>
          </a:xfrm>
          <a:prstGeom prst="rect">
            <a:avLst/>
          </a:prstGeom>
        </p:spPr>
      </p:pic>
      <p:pic>
        <p:nvPicPr>
          <p:cNvPr id="15362" name="Picture 2">
            <a:extLst>
              <a:ext uri="{FF2B5EF4-FFF2-40B4-BE49-F238E27FC236}">
                <a16:creationId xmlns:a16="http://schemas.microsoft.com/office/drawing/2014/main" id="{EB2C76AC-4301-4FBE-A275-17353D22D6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9907" y="5669"/>
            <a:ext cx="1772093" cy="1731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00153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00A08A0-EB69-4548-93F3-27C955F726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8324" y="1758920"/>
            <a:ext cx="6023675" cy="45185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6C5848-8C2C-4F88-9021-34815F8D6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Why cloud computing is a better option?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8A0CB4-C856-41F8-AC9E-A16D8F4DC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tx1"/>
                </a:solidFill>
              </a:rPr>
              <a:t>Highly scalable and flexible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tx1"/>
                </a:solidFill>
              </a:rPr>
              <a:t>Low-cost solution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tx1"/>
                </a:solidFill>
              </a:rPr>
              <a:t>Faster and secure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tx1"/>
                </a:solidFill>
              </a:rPr>
              <a:t>Global Access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tx1"/>
                </a:solidFill>
              </a:rPr>
              <a:t>Productive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tx1"/>
                </a:solidFill>
              </a:rPr>
              <a:t>Hybrid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tx1"/>
                </a:solidFill>
              </a:rPr>
              <a:t>Intelligent</a:t>
            </a:r>
          </a:p>
          <a:p>
            <a:pPr algn="just">
              <a:buFont typeface="Wingdings" panose="05000000000000000000" pitchFamily="2" charset="2"/>
              <a:buChar char="ü"/>
            </a:pPr>
            <a:endParaRPr 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9384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C5848-8C2C-4F88-9021-34815F8D6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Five Essential Characteristics of Cloud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8A0CB4-C856-41F8-AC9E-A16D8F4DC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tx1"/>
                </a:solidFill>
              </a:rPr>
              <a:t>On-demand self-service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tx1"/>
                </a:solidFill>
              </a:rPr>
              <a:t>Broad network access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tx1"/>
                </a:solidFill>
              </a:rPr>
              <a:t>Resource pooling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tx1"/>
                </a:solidFill>
              </a:rPr>
              <a:t>Rapid elasticity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tx1"/>
                </a:solidFill>
              </a:rPr>
              <a:t>Measured service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A6B11A-B096-4BCF-9B85-4637668A72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2475" y="1845734"/>
            <a:ext cx="4844902" cy="4356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332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C5848-8C2C-4F88-9021-34815F8D6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Five Essential Characteristics of Cloud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8A0CB4-C856-41F8-AC9E-A16D8F4DC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448740"/>
          </a:xfrm>
        </p:spPr>
        <p:txBody>
          <a:bodyPr>
            <a:normAutofit/>
          </a:bodyPr>
          <a:lstStyle/>
          <a:p>
            <a:pPr marL="457200" indent="-457200" algn="just">
              <a:buFont typeface="+mj-lt"/>
              <a:buAutoNum type="arabicPeriod"/>
            </a:pPr>
            <a:r>
              <a:rPr lang="en-US" sz="2400" b="1" dirty="0">
                <a:solidFill>
                  <a:schemeClr val="tx1"/>
                </a:solidFill>
              </a:rPr>
              <a:t>On-demand self-service</a:t>
            </a:r>
          </a:p>
          <a:p>
            <a:pPr lvl="1" algn="just">
              <a:buFont typeface="Wingdings" panose="05000000000000000000" pitchFamily="2" charset="2"/>
              <a:buChar char="ü"/>
            </a:pPr>
            <a:r>
              <a:rPr lang="en-US" sz="2200" dirty="0">
                <a:solidFill>
                  <a:schemeClr val="tx1"/>
                </a:solidFill>
              </a:rPr>
              <a:t>Resources are instantly available when needed.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sz="2400" b="1" dirty="0">
                <a:solidFill>
                  <a:schemeClr val="tx1"/>
                </a:solidFill>
              </a:rPr>
              <a:t>Broad network access</a:t>
            </a:r>
          </a:p>
          <a:p>
            <a:pPr lvl="1" algn="just">
              <a:buFont typeface="Wingdings" panose="05000000000000000000" pitchFamily="2" charset="2"/>
              <a:buChar char="ü"/>
            </a:pPr>
            <a:r>
              <a:rPr lang="en-US" sz="2200" dirty="0">
                <a:solidFill>
                  <a:schemeClr val="tx1"/>
                </a:solidFill>
              </a:rPr>
              <a:t>Access anytime or anywhere a connection to the Internet exists.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sz="2400" b="1" dirty="0">
                <a:solidFill>
                  <a:schemeClr val="tx1"/>
                </a:solidFill>
              </a:rPr>
              <a:t>Resource pooling</a:t>
            </a:r>
          </a:p>
          <a:p>
            <a:pPr lvl="1" algn="just">
              <a:buFont typeface="Wingdings" panose="05000000000000000000" pitchFamily="2" charset="2"/>
              <a:buChar char="ü"/>
            </a:pPr>
            <a:r>
              <a:rPr lang="en-US" sz="2200" dirty="0">
                <a:solidFill>
                  <a:schemeClr val="tx1"/>
                </a:solidFill>
              </a:rPr>
              <a:t>Data center resources are pooled together optimizing quality of service.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sz="2400" b="1" dirty="0">
                <a:solidFill>
                  <a:schemeClr val="tx1"/>
                </a:solidFill>
              </a:rPr>
              <a:t>Rapid elasticity</a:t>
            </a:r>
          </a:p>
          <a:p>
            <a:pPr lvl="1" algn="just">
              <a:buFont typeface="Wingdings" panose="05000000000000000000" pitchFamily="2" charset="2"/>
              <a:buChar char="ü"/>
            </a:pPr>
            <a:r>
              <a:rPr lang="en-US" sz="2200" dirty="0">
                <a:solidFill>
                  <a:schemeClr val="tx1"/>
                </a:solidFill>
              </a:rPr>
              <a:t>The ability to add or remove computing resources based on need.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sz="2400" b="1" dirty="0">
                <a:solidFill>
                  <a:schemeClr val="tx1"/>
                </a:solidFill>
              </a:rPr>
              <a:t>Measured service</a:t>
            </a:r>
          </a:p>
          <a:p>
            <a:pPr lvl="1" algn="just">
              <a:buFont typeface="Wingdings" panose="05000000000000000000" pitchFamily="2" charset="2"/>
              <a:buChar char="ü"/>
            </a:pPr>
            <a:r>
              <a:rPr lang="en-US" sz="2200" dirty="0">
                <a:solidFill>
                  <a:schemeClr val="tx1"/>
                </a:solidFill>
              </a:rPr>
              <a:t>The ability to measure resource usage and charge customers.</a:t>
            </a:r>
          </a:p>
        </p:txBody>
      </p:sp>
    </p:spTree>
    <p:extLst>
      <p:ext uri="{BB962C8B-B14F-4D97-AF65-F5344CB8AC3E}">
        <p14:creationId xmlns:p14="http://schemas.microsoft.com/office/powerpoint/2010/main" val="1067450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C5848-8C2C-4F88-9021-34815F8D6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Services provided by Cloud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8A0CB4-C856-41F8-AC9E-A16D8F4DC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tx1"/>
                </a:solidFill>
              </a:rPr>
              <a:t>Infrastructure as a Service (</a:t>
            </a:r>
            <a:r>
              <a:rPr lang="en-US" sz="2400" b="1" dirty="0">
                <a:solidFill>
                  <a:schemeClr val="tx1"/>
                </a:solidFill>
              </a:rPr>
              <a:t>IaaS</a:t>
            </a:r>
            <a:r>
              <a:rPr lang="en-US" sz="2400" dirty="0">
                <a:solidFill>
                  <a:schemeClr val="tx1"/>
                </a:solidFill>
              </a:rPr>
              <a:t>)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tx1"/>
                </a:solidFill>
              </a:rPr>
              <a:t>Platform as a Service (</a:t>
            </a:r>
            <a:r>
              <a:rPr lang="en-US" sz="2400" b="1" dirty="0">
                <a:solidFill>
                  <a:schemeClr val="tx1"/>
                </a:solidFill>
              </a:rPr>
              <a:t>PaaS</a:t>
            </a:r>
            <a:r>
              <a:rPr lang="en-US" sz="2400" dirty="0">
                <a:solidFill>
                  <a:schemeClr val="tx1"/>
                </a:solidFill>
              </a:rPr>
              <a:t>)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tx1"/>
                </a:solidFill>
              </a:rPr>
              <a:t>Software as a Service (</a:t>
            </a:r>
            <a:r>
              <a:rPr lang="en-US" sz="2400" b="1" dirty="0">
                <a:solidFill>
                  <a:schemeClr val="tx1"/>
                </a:solidFill>
              </a:rPr>
              <a:t>SaaS</a:t>
            </a:r>
            <a:r>
              <a:rPr lang="en-US" sz="2400" dirty="0">
                <a:solidFill>
                  <a:schemeClr val="tx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979969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C5848-8C2C-4F88-9021-34815F8D6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just"/>
            <a:r>
              <a:rPr lang="en-US" dirty="0">
                <a:solidFill>
                  <a:schemeClr val="tx1"/>
                </a:solidFill>
              </a:rPr>
              <a:t>Infrastructure as a Service (</a:t>
            </a:r>
            <a:r>
              <a:rPr lang="en-US" b="1" dirty="0">
                <a:solidFill>
                  <a:schemeClr val="tx1"/>
                </a:solidFill>
              </a:rPr>
              <a:t>IaaS</a:t>
            </a:r>
            <a:r>
              <a:rPr lang="en-US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8A0CB4-C856-41F8-AC9E-A16D8F4DC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3"/>
            <a:ext cx="10058400" cy="4608229"/>
          </a:xfrm>
        </p:spPr>
        <p:txBody>
          <a:bodyPr>
            <a:normAutofit lnSpcReduction="10000"/>
          </a:bodyPr>
          <a:lstStyle/>
          <a:p>
            <a:pPr algn="just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tx1"/>
                </a:solidFill>
              </a:rPr>
              <a:t>IaaS is a fully self-service model that delivers infrastructure resources via virtualization technologies. 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tx1"/>
                </a:solidFill>
              </a:rPr>
              <a:t>IaaS comprises scalable computing, storage, and security capabilities accessed on an API or dashboard.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tx1"/>
                </a:solidFill>
              </a:rPr>
              <a:t>Examples of IaaS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</a:rPr>
              <a:t>Amazon Web Services (AWS)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</a:rPr>
              <a:t>HP Cloud Services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</a:rPr>
              <a:t>Microsoft Windows Azure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</a:rPr>
              <a:t>Rackspace Cloud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</a:rPr>
              <a:t>IBM Smart Cloud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</a:rPr>
              <a:t>VMware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US" sz="2200" dirty="0" err="1">
                <a:solidFill>
                  <a:schemeClr val="tx1"/>
                </a:solidFill>
              </a:rPr>
              <a:t>GoGrid</a:t>
            </a:r>
            <a:endParaRPr lang="en-US" sz="2200" dirty="0">
              <a:solidFill>
                <a:schemeClr val="tx1"/>
              </a:solidFill>
            </a:endParaRPr>
          </a:p>
          <a:p>
            <a:pPr lvl="1" algn="just">
              <a:buFont typeface="Arial" panose="020B0604020202020204" pitchFamily="34" charset="0"/>
              <a:buChar char="•"/>
            </a:pPr>
            <a:endParaRPr lang="en-US" sz="2200" dirty="0">
              <a:solidFill>
                <a:schemeClr val="tx1"/>
              </a:solidFill>
            </a:endParaRPr>
          </a:p>
          <a:p>
            <a:pPr lvl="1" algn="just">
              <a:buFont typeface="Arial" panose="020B0604020202020204" pitchFamily="34" charset="0"/>
              <a:buChar char="•"/>
            </a:pPr>
            <a:endParaRPr lang="en-US" sz="2200" dirty="0">
              <a:solidFill>
                <a:schemeClr val="tx1"/>
              </a:solidFill>
            </a:endParaRPr>
          </a:p>
          <a:p>
            <a:pPr lvl="1" algn="just">
              <a:buFont typeface="Arial" panose="020B0604020202020204" pitchFamily="34" charset="0"/>
              <a:buChar char="•"/>
            </a:pPr>
            <a:endParaRPr lang="en-US" sz="2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1742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C5848-8C2C-4F88-9021-34815F8D6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just"/>
            <a:r>
              <a:rPr lang="en-US" dirty="0">
                <a:solidFill>
                  <a:schemeClr val="tx1"/>
                </a:solidFill>
              </a:rPr>
              <a:t>Platform as a Service (</a:t>
            </a:r>
            <a:r>
              <a:rPr lang="en-US" b="1" dirty="0">
                <a:solidFill>
                  <a:schemeClr val="tx1"/>
                </a:solidFill>
              </a:rPr>
              <a:t>PaaS</a:t>
            </a:r>
            <a:r>
              <a:rPr lang="en-US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8A0CB4-C856-41F8-AC9E-A16D8F4DC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tx1"/>
                </a:solidFill>
              </a:rPr>
              <a:t>PAAS provides a framework for developers to create their own applications. Essential, PaaS gives developers an online platform to create and manage software without worrying about maintaining everything else.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tx1"/>
                </a:solidFill>
              </a:rPr>
              <a:t>Examples of PaaS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</a:rPr>
              <a:t>Amazon Web Services (AWS)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</a:rPr>
              <a:t>Microsoft Windows Azure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</a:rPr>
              <a:t>Google App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</a:rPr>
              <a:t>IBM </a:t>
            </a:r>
            <a:r>
              <a:rPr lang="en-US" sz="2200" dirty="0" err="1">
                <a:solidFill>
                  <a:schemeClr val="tx1"/>
                </a:solidFill>
              </a:rPr>
              <a:t>SmartCloud</a:t>
            </a:r>
            <a:r>
              <a:rPr lang="en-US" sz="2200" dirty="0">
                <a:solidFill>
                  <a:schemeClr val="tx1"/>
                </a:solidFill>
              </a:rPr>
              <a:t> Application services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</a:rPr>
              <a:t>Force.com</a:t>
            </a:r>
          </a:p>
        </p:txBody>
      </p:sp>
    </p:spTree>
    <p:extLst>
      <p:ext uri="{BB962C8B-B14F-4D97-AF65-F5344CB8AC3E}">
        <p14:creationId xmlns:p14="http://schemas.microsoft.com/office/powerpoint/2010/main" val="3119755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C5848-8C2C-4F88-9021-34815F8D6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just"/>
            <a:r>
              <a:rPr lang="en-US" dirty="0">
                <a:solidFill>
                  <a:schemeClr val="tx1"/>
                </a:solidFill>
              </a:rPr>
              <a:t>Software as a Service (</a:t>
            </a:r>
            <a:r>
              <a:rPr lang="en-US" b="1" dirty="0">
                <a:solidFill>
                  <a:schemeClr val="tx1"/>
                </a:solidFill>
              </a:rPr>
              <a:t>SaaS</a:t>
            </a:r>
            <a:r>
              <a:rPr lang="en-US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8A0CB4-C856-41F8-AC9E-A16D8F4DC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algn="just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tx1"/>
                </a:solidFill>
              </a:rPr>
              <a:t>SAAS is the most common cloud deployment model. SaaS refers to applications delivered over the Internet that a third party manages. 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tx1"/>
                </a:solidFill>
              </a:rPr>
              <a:t>In easy words, the user doesn’t have to worry about hosting, downloading, or updating any software. SaaS applications are typically accessed and ran via a Web browser, eliminating the need to download software onto a user’s machines.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tx1"/>
                </a:solidFill>
              </a:rPr>
              <a:t>Examples of SaaS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</a:rPr>
              <a:t>Salesforce CRM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</a:rPr>
              <a:t>Basecamp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</a:rPr>
              <a:t>Intuit QuickBooks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</a:rPr>
              <a:t>Constant Contact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</a:rPr>
              <a:t>NetSuite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</a:rPr>
              <a:t>Google Docs</a:t>
            </a:r>
          </a:p>
        </p:txBody>
      </p:sp>
    </p:spTree>
    <p:extLst>
      <p:ext uri="{BB962C8B-B14F-4D97-AF65-F5344CB8AC3E}">
        <p14:creationId xmlns:p14="http://schemas.microsoft.com/office/powerpoint/2010/main" val="191111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C5848-8C2C-4F88-9021-34815F8D6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Services provided by Cloud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B447EA44-3A68-4B95-8E60-E206D0217A0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1999" cy="6882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87896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C5848-8C2C-4F88-9021-34815F8D6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Services provided by Cloud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1370E1-A789-4BDE-8788-2D80BE59A8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9BB5240A-0BDC-4596-BC6E-DA7A24784D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93759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9BF1EFDA-F6AF-4B9F-808E-F863E8D7FD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4102" y="1890712"/>
            <a:ext cx="6096000" cy="3076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8303C0-7510-4EF8-A915-BE88FF32D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Today’s 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ECE44D-8A2A-41AB-B23F-E04B4394AA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buFont typeface="Wingdings" panose="05000000000000000000" pitchFamily="2" charset="2"/>
              <a:buChar char="ü"/>
            </a:pPr>
            <a:r>
              <a:rPr lang="en-IN" sz="2400" dirty="0">
                <a:solidFill>
                  <a:schemeClr val="tx1"/>
                </a:solidFill>
              </a:rPr>
              <a:t>Introduction to Cloud Computing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en-IN" sz="2400" dirty="0">
                <a:solidFill>
                  <a:schemeClr val="tx1"/>
                </a:solidFill>
              </a:rPr>
              <a:t>Why Cloud Computing is a better option?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en-IN" sz="2400" dirty="0">
                <a:solidFill>
                  <a:schemeClr val="tx1"/>
                </a:solidFill>
              </a:rPr>
              <a:t>How does Could Computing works?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en-IN" sz="2400" dirty="0">
                <a:solidFill>
                  <a:schemeClr val="tx1"/>
                </a:solidFill>
              </a:rPr>
              <a:t>Services provided by Cloud.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en-IN" sz="2400" dirty="0">
                <a:solidFill>
                  <a:schemeClr val="tx1"/>
                </a:solidFill>
              </a:rPr>
              <a:t>Cloud computing model – What’s best?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en-IN" sz="2400" dirty="0">
                <a:solidFill>
                  <a:schemeClr val="tx1"/>
                </a:solidFill>
              </a:rPr>
              <a:t>Cloud vendors in market.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en-IN" sz="2400" dirty="0">
                <a:solidFill>
                  <a:schemeClr val="tx1"/>
                </a:solidFill>
              </a:rPr>
              <a:t>What is Microsoft Azure?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en-IN" sz="2400" dirty="0">
                <a:solidFill>
                  <a:schemeClr val="tx1"/>
                </a:solidFill>
              </a:rPr>
              <a:t>Global foot print of Azure.</a:t>
            </a:r>
          </a:p>
        </p:txBody>
      </p:sp>
    </p:spTree>
    <p:extLst>
      <p:ext uri="{BB962C8B-B14F-4D97-AF65-F5344CB8AC3E}">
        <p14:creationId xmlns:p14="http://schemas.microsoft.com/office/powerpoint/2010/main" val="953389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C5848-8C2C-4F88-9021-34815F8D6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just"/>
            <a:r>
              <a:rPr lang="en-US" dirty="0"/>
              <a:t>Cloud Deployment Models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8D817B-1BEB-464A-AB8E-4E56C1E888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1607" y="1737360"/>
            <a:ext cx="7588786" cy="5091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2533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C5848-8C2C-4F88-9021-34815F8D6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just"/>
            <a:r>
              <a:rPr lang="en-US" dirty="0">
                <a:solidFill>
                  <a:schemeClr val="tx1"/>
                </a:solidFill>
              </a:rPr>
              <a:t>Cloud Deployment Models: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8A0CB4-C856-41F8-AC9E-A16D8F4DC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algn="just">
              <a:buFont typeface="Wingdings" panose="05000000000000000000" pitchFamily="2" charset="2"/>
              <a:buChar char="ü"/>
            </a:pPr>
            <a:r>
              <a:rPr lang="en-US" sz="2400" b="1" dirty="0">
                <a:solidFill>
                  <a:schemeClr val="tx1"/>
                </a:solidFill>
              </a:rPr>
              <a:t>Public cloud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</a:rPr>
              <a:t>You use shared (isolated/without knowing others) resources.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</a:rPr>
              <a:t>Secure in nature.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en-US" sz="2400" b="1" dirty="0">
                <a:solidFill>
                  <a:schemeClr val="tx1"/>
                </a:solidFill>
              </a:rPr>
              <a:t>Private cloud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</a:rPr>
              <a:t>You OWN the resources &amp; not sharing with others.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</a:rPr>
              <a:t>More secure, More costly.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en-US" sz="2400" b="1" dirty="0">
                <a:solidFill>
                  <a:schemeClr val="tx1"/>
                </a:solidFill>
              </a:rPr>
              <a:t>Hybrid cloud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</a:rPr>
              <a:t>Public cloud + Private cloud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</a:rPr>
              <a:t>Could be used the scenario where security is bit of a concern. 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</a:rPr>
              <a:t>Private cloud will store: confidential info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</a:rPr>
              <a:t>Public cloud will be used to share the info among limited people.</a:t>
            </a:r>
          </a:p>
        </p:txBody>
      </p:sp>
    </p:spTree>
    <p:extLst>
      <p:ext uri="{BB962C8B-B14F-4D97-AF65-F5344CB8AC3E}">
        <p14:creationId xmlns:p14="http://schemas.microsoft.com/office/powerpoint/2010/main" val="102203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C5848-8C2C-4F88-9021-34815F8D6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just"/>
            <a:r>
              <a:rPr lang="en-US" dirty="0">
                <a:solidFill>
                  <a:schemeClr val="tx1"/>
                </a:solidFill>
              </a:rPr>
              <a:t>Benefits of Cloud computing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8A0CB4-C856-41F8-AC9E-A16D8F4DC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3"/>
            <a:ext cx="10058400" cy="4725663"/>
          </a:xfrm>
        </p:spPr>
        <p:txBody>
          <a:bodyPr>
            <a:normAutofit lnSpcReduction="10000"/>
          </a:bodyPr>
          <a:lstStyle/>
          <a:p>
            <a:pPr algn="just">
              <a:buFont typeface="Wingdings" panose="05000000000000000000" pitchFamily="2" charset="2"/>
              <a:buChar char="ü"/>
            </a:pPr>
            <a:r>
              <a:rPr lang="en-US" sz="2200" b="1" dirty="0">
                <a:solidFill>
                  <a:schemeClr val="tx1"/>
                </a:solidFill>
              </a:rPr>
              <a:t>Cost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No h/w, s/w, on-prem data centers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en-US" sz="2200" b="1" dirty="0">
                <a:solidFill>
                  <a:schemeClr val="tx1"/>
                </a:solidFill>
              </a:rPr>
              <a:t>Global scale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Elastic in nature (any time scale-in/out).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en-US" sz="2200" b="1" dirty="0">
                <a:solidFill>
                  <a:schemeClr val="tx1"/>
                </a:solidFill>
              </a:rPr>
              <a:t>Performance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Reduced n/w latency.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en-US" sz="2200" b="1" dirty="0">
                <a:solidFill>
                  <a:schemeClr val="tx1"/>
                </a:solidFill>
              </a:rPr>
              <a:t>Speed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Self-service, on-demand, flexibility.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en-US" sz="2200" b="1" dirty="0">
                <a:solidFill>
                  <a:schemeClr val="tx1"/>
                </a:solidFill>
              </a:rPr>
              <a:t>Productivity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No racks &amp; stacks, no h/w setup, no s/w patching.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en-US" sz="2200" b="1" dirty="0">
                <a:solidFill>
                  <a:schemeClr val="tx1"/>
                </a:solidFill>
              </a:rPr>
              <a:t>Reliability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Data backup, easy &amp; cheap DR, redundant. </a:t>
            </a:r>
          </a:p>
          <a:p>
            <a:pPr algn="just">
              <a:buFont typeface="Wingdings" panose="05000000000000000000" pitchFamily="2" charset="2"/>
              <a:buChar char="ü"/>
            </a:pPr>
            <a:endParaRPr lang="en-US" sz="2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204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C5848-8C2C-4F88-9021-34815F8D6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just"/>
            <a:r>
              <a:rPr lang="en-US" dirty="0">
                <a:solidFill>
                  <a:schemeClr val="tx1"/>
                </a:solidFill>
              </a:rPr>
              <a:t>Why should I move to the cloud?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8A0CB4-C856-41F8-AC9E-A16D8F4DC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3"/>
            <a:ext cx="10058400" cy="4725663"/>
          </a:xfrm>
        </p:spPr>
        <p:txBody>
          <a:bodyPr>
            <a:normAutofit/>
          </a:bodyPr>
          <a:lstStyle/>
          <a:p>
            <a:pPr algn="just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tx1"/>
                </a:solidFill>
              </a:rPr>
              <a:t>A nearly limitless pool of raw compute, storage, and networking components.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tx1"/>
                </a:solidFill>
              </a:rPr>
              <a:t>Speech recognition and other cognitive services that help make your application stand out from the crowd.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tx1"/>
                </a:solidFill>
              </a:rPr>
              <a:t>Analytics services that enable you to make sense of telemetry data coming back from your software and devices.</a:t>
            </a:r>
          </a:p>
        </p:txBody>
      </p:sp>
    </p:spTree>
    <p:extLst>
      <p:ext uri="{BB962C8B-B14F-4D97-AF65-F5344CB8AC3E}">
        <p14:creationId xmlns:p14="http://schemas.microsoft.com/office/powerpoint/2010/main" val="4238267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C5848-8C2C-4F88-9021-34815F8D6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just"/>
            <a:r>
              <a:rPr lang="en-US" dirty="0">
                <a:solidFill>
                  <a:schemeClr val="tx1"/>
                </a:solidFill>
              </a:rPr>
              <a:t>Cloud Adoption - 2019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6357B1A8-7777-423D-A1F0-3A6D95BB160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16149"/>
            <a:ext cx="12192000" cy="5245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18271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6" name="Picture 10">
            <a:extLst>
              <a:ext uri="{FF2B5EF4-FFF2-40B4-BE49-F238E27FC236}">
                <a16:creationId xmlns:a16="http://schemas.microsoft.com/office/drawing/2014/main" id="{510617E1-D045-4D6B-9162-0F7568D07D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4878" y="1779892"/>
            <a:ext cx="2604755" cy="1736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6C5848-8C2C-4F88-9021-34815F8D6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tx1"/>
                </a:solidFill>
              </a:rPr>
              <a:t>Cloud vendors in market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8A0CB4-C856-41F8-AC9E-A16D8F4DC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tx1"/>
                </a:solidFill>
              </a:rPr>
              <a:t>AWS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tx1"/>
                </a:solidFill>
              </a:rPr>
              <a:t>Azure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tx1"/>
                </a:solidFill>
              </a:rPr>
              <a:t>Google Cloud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tx1"/>
                </a:solidFill>
              </a:rPr>
              <a:t>Alibaba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tx1"/>
                </a:solidFill>
              </a:rPr>
              <a:t>IBM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tx1"/>
                </a:solidFill>
              </a:rPr>
              <a:t>VMWare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tx1"/>
                </a:solidFill>
              </a:rPr>
              <a:t>Rackspace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tx1"/>
                </a:solidFill>
              </a:rPr>
              <a:t>Adobe</a:t>
            </a:r>
          </a:p>
        </p:txBody>
      </p:sp>
      <p:pic>
        <p:nvPicPr>
          <p:cNvPr id="4098" name="Picture 2" descr="EDB Postgres in the Cloud | EnterpriseDB">
            <a:extLst>
              <a:ext uri="{FF2B5EF4-FFF2-40B4-BE49-F238E27FC236}">
                <a16:creationId xmlns:a16="http://schemas.microsoft.com/office/drawing/2014/main" id="{AF30353F-B453-411C-9059-4163600FF5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9153" y="527"/>
            <a:ext cx="1944343" cy="1944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2018 Valor Awards - Loudoun Chamber">
            <a:extLst>
              <a:ext uri="{FF2B5EF4-FFF2-40B4-BE49-F238E27FC236}">
                <a16:creationId xmlns:a16="http://schemas.microsoft.com/office/drawing/2014/main" id="{26928D15-AD9D-4BD4-99AD-91FC927DEE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4859" y="1737360"/>
            <a:ext cx="2283728" cy="1450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AI Cloud Competition Heats Up: Google's Cloud TPUs, Amazon ...">
            <a:extLst>
              <a:ext uri="{FF2B5EF4-FFF2-40B4-BE49-F238E27FC236}">
                <a16:creationId xmlns:a16="http://schemas.microsoft.com/office/drawing/2014/main" id="{B0D597E4-F9B1-4EB4-BE00-0A83D5D291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3260" y="3033939"/>
            <a:ext cx="5905500" cy="333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Enterprise Cloud Storage and File Sharing Services | Nasuni">
            <a:extLst>
              <a:ext uri="{FF2B5EF4-FFF2-40B4-BE49-F238E27FC236}">
                <a16:creationId xmlns:a16="http://schemas.microsoft.com/office/drawing/2014/main" id="{4D0DE649-1844-419F-BA09-A84A82B0CA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8675" y="1737360"/>
            <a:ext cx="4034672" cy="2968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OpenStack と CloudStack の比較（2013年4月） | Check!Site">
            <a:extLst>
              <a:ext uri="{FF2B5EF4-FFF2-40B4-BE49-F238E27FC236}">
                <a16:creationId xmlns:a16="http://schemas.microsoft.com/office/drawing/2014/main" id="{9B082A70-252F-4FE0-BAEC-FC6DB16F28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6535" y="4419478"/>
            <a:ext cx="38481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7346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C5848-8C2C-4F88-9021-34815F8D6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tx1"/>
                </a:solidFill>
              </a:rPr>
              <a:t>What is Microsoft Azure?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8A0CB4-C856-41F8-AC9E-A16D8F4DC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tx1"/>
                </a:solidFill>
              </a:rPr>
              <a:t>Microsoft Azure is an ever-expanding set of cloud services to help your organization meet your business challenges. </a:t>
            </a:r>
          </a:p>
          <a:p>
            <a:pPr algn="just">
              <a:buFont typeface="Wingdings" panose="05000000000000000000" pitchFamily="2" charset="2"/>
              <a:buChar char="ü"/>
            </a:pPr>
            <a:endParaRPr lang="en-US" sz="2400" dirty="0">
              <a:solidFill>
                <a:schemeClr val="tx1"/>
              </a:solidFill>
            </a:endParaRPr>
          </a:p>
          <a:p>
            <a:pPr algn="just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tx1"/>
                </a:solidFill>
              </a:rPr>
              <a:t>It’s the freedom to build, manage, and deploy applications on a massive, global network using your favorite tools and frameworks.</a:t>
            </a:r>
          </a:p>
          <a:p>
            <a:pPr algn="just">
              <a:buFont typeface="Wingdings" panose="05000000000000000000" pitchFamily="2" charset="2"/>
              <a:buChar char="ü"/>
            </a:pPr>
            <a:endParaRPr lang="en-US" sz="2400" dirty="0">
              <a:solidFill>
                <a:schemeClr val="tx1"/>
              </a:solidFill>
            </a:endParaRPr>
          </a:p>
          <a:p>
            <a:pPr algn="just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tx1"/>
                </a:solidFill>
              </a:rPr>
              <a:t>Microsoft Azure (formerly Windows Azure) is a cloud computing service created by Microsoft for building, testing, deploying, and managing applications and services through Microsoft-managed data centers. </a:t>
            </a:r>
          </a:p>
        </p:txBody>
      </p:sp>
    </p:spTree>
    <p:extLst>
      <p:ext uri="{BB962C8B-B14F-4D97-AF65-F5344CB8AC3E}">
        <p14:creationId xmlns:p14="http://schemas.microsoft.com/office/powerpoint/2010/main" val="3730774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C5848-8C2C-4F88-9021-34815F8D6E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IN" dirty="0">
                <a:solidFill>
                  <a:schemeClr val="tx1"/>
                </a:solidFill>
              </a:rPr>
              <a:t>Global footprint - Azure regions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193272C-038F-4C0F-B3E4-469A8E7123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737360"/>
            <a:ext cx="12192000" cy="510340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58808CC-EF3F-4BD8-97CF-3D1843760B9D}"/>
              </a:ext>
            </a:extLst>
          </p:cNvPr>
          <p:cNvSpPr/>
          <p:nvPr/>
        </p:nvSpPr>
        <p:spPr>
          <a:xfrm>
            <a:off x="0" y="4913645"/>
            <a:ext cx="907883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u="sng" dirty="0">
                <a:solidFill>
                  <a:schemeClr val="bg1"/>
                </a:solidFill>
              </a:rPr>
              <a:t>55</a:t>
            </a:r>
            <a:r>
              <a:rPr lang="en-US" sz="3600" dirty="0">
                <a:solidFill>
                  <a:schemeClr val="bg1"/>
                </a:solidFill>
              </a:rPr>
              <a:t> regions worldwide available in </a:t>
            </a:r>
            <a:r>
              <a:rPr lang="en-US" sz="3600" b="1" u="sng" dirty="0">
                <a:solidFill>
                  <a:schemeClr val="bg1"/>
                </a:solidFill>
              </a:rPr>
              <a:t>140</a:t>
            </a:r>
            <a:r>
              <a:rPr lang="en-US" sz="3600" dirty="0">
                <a:solidFill>
                  <a:schemeClr val="bg1"/>
                </a:solidFill>
              </a:rPr>
              <a:t> countries</a:t>
            </a:r>
          </a:p>
        </p:txBody>
      </p:sp>
    </p:spTree>
    <p:extLst>
      <p:ext uri="{BB962C8B-B14F-4D97-AF65-F5344CB8AC3E}">
        <p14:creationId xmlns:p14="http://schemas.microsoft.com/office/powerpoint/2010/main" val="39993154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C5848-8C2C-4F88-9021-34815F8D6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tx1"/>
                </a:solidFill>
              </a:rPr>
              <a:t>Accessing Azure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8A0CB4-C856-41F8-AC9E-A16D8F4DC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tx1"/>
                </a:solidFill>
              </a:rPr>
              <a:t>GUI – New (ARM)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tx1"/>
                </a:solidFill>
              </a:rPr>
              <a:t>GUI – Old (ASM)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tx1"/>
                </a:solidFill>
              </a:rPr>
              <a:t>PowerShell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tx1"/>
                </a:solidFill>
              </a:rPr>
              <a:t>Azure cloud shell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tx1"/>
                </a:solidFill>
              </a:rPr>
              <a:t>REST API</a:t>
            </a:r>
          </a:p>
        </p:txBody>
      </p:sp>
    </p:spTree>
    <p:extLst>
      <p:ext uri="{BB962C8B-B14F-4D97-AF65-F5344CB8AC3E}">
        <p14:creationId xmlns:p14="http://schemas.microsoft.com/office/powerpoint/2010/main" val="101880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C5848-8C2C-4F88-9021-34815F8D6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700" dirty="0">
                <a:solidFill>
                  <a:schemeClr val="tx1"/>
                </a:solidFill>
              </a:rPr>
              <a:t>Old Portal – Azure Service Manager (ASM)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78D5C5A9-F00C-457E-953A-35FBE48488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7172" y="1737360"/>
            <a:ext cx="9797548" cy="5097611"/>
          </a:xfrm>
        </p:spPr>
      </p:pic>
    </p:spTree>
    <p:extLst>
      <p:ext uri="{BB962C8B-B14F-4D97-AF65-F5344CB8AC3E}">
        <p14:creationId xmlns:p14="http://schemas.microsoft.com/office/powerpoint/2010/main" val="27593253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C5848-8C2C-4F88-9021-34815F8D6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Introduction to Cloud Computing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8A0CB4-C856-41F8-AC9E-A16D8F4DC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tx1"/>
                </a:solidFill>
              </a:rPr>
              <a:t>Cloud computing can be called a technology through which things like software, processing, and data storage are outsourced.</a:t>
            </a:r>
          </a:p>
          <a:p>
            <a:pPr algn="just">
              <a:buFont typeface="Wingdings" panose="05000000000000000000" pitchFamily="2" charset="2"/>
              <a:buChar char="ü"/>
            </a:pPr>
            <a:endParaRPr lang="en-US" sz="2400" dirty="0">
              <a:solidFill>
                <a:schemeClr val="tx1"/>
              </a:solidFill>
            </a:endParaRPr>
          </a:p>
          <a:p>
            <a:pPr algn="just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tx1"/>
                </a:solidFill>
              </a:rPr>
              <a:t>There is only a need for an </a:t>
            </a:r>
            <a:r>
              <a:rPr lang="en-US" sz="2400" b="1" dirty="0">
                <a:solidFill>
                  <a:schemeClr val="tx1"/>
                </a:solidFill>
              </a:rPr>
              <a:t>internet connection</a:t>
            </a:r>
            <a:r>
              <a:rPr lang="en-US" sz="2400" dirty="0">
                <a:solidFill>
                  <a:schemeClr val="tx1"/>
                </a:solidFill>
              </a:rPr>
              <a:t>, an updated </a:t>
            </a:r>
            <a:r>
              <a:rPr lang="en-US" sz="2400" b="1" dirty="0">
                <a:solidFill>
                  <a:schemeClr val="tx1"/>
                </a:solidFill>
              </a:rPr>
              <a:t>web browser </a:t>
            </a:r>
            <a:r>
              <a:rPr lang="en-US" sz="2400" dirty="0">
                <a:solidFill>
                  <a:schemeClr val="tx1"/>
                </a:solidFill>
              </a:rPr>
              <a:t>and a compatible device for using a cloud computing service.</a:t>
            </a:r>
          </a:p>
          <a:p>
            <a:pPr algn="just">
              <a:buFont typeface="Wingdings" panose="05000000000000000000" pitchFamily="2" charset="2"/>
              <a:buChar char="ü"/>
            </a:pPr>
            <a:endParaRPr lang="en-IN" sz="2400" dirty="0">
              <a:solidFill>
                <a:schemeClr val="tx1"/>
              </a:solidFill>
            </a:endParaRPr>
          </a:p>
          <a:p>
            <a:pPr algn="just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tx1"/>
                </a:solidFill>
              </a:rPr>
              <a:t>Cloud computing makes computer system resources, especially storage and computing power, available on demand without direct active management by the user. [</a:t>
            </a:r>
            <a:r>
              <a:rPr lang="en-US" sz="2400" b="1" dirty="0">
                <a:solidFill>
                  <a:schemeClr val="tx1"/>
                </a:solidFill>
              </a:rPr>
              <a:t>By Wikipedia</a:t>
            </a:r>
            <a:r>
              <a:rPr lang="en-US" sz="2400" dirty="0">
                <a:solidFill>
                  <a:schemeClr val="tx1"/>
                </a:solidFill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4241487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C5848-8C2C-4F88-9021-34815F8D6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300" dirty="0">
                <a:solidFill>
                  <a:schemeClr val="tx1"/>
                </a:solidFill>
              </a:rPr>
              <a:t>New Portal – Azure Resource Manager (ARM)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25191A2-7BC4-4B0D-A956-A0F348FF5E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" name="Content Placeholder 7">
            <a:extLst>
              <a:ext uri="{FF2B5EF4-FFF2-40B4-BE49-F238E27FC236}">
                <a16:creationId xmlns:a16="http://schemas.microsoft.com/office/drawing/2014/main" id="{EF7CBBDA-21A8-4517-8AD0-71BDFFE9F9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1845734"/>
            <a:ext cx="10058400" cy="4999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4304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C5848-8C2C-4F88-9021-34815F8D6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tx1"/>
                </a:solidFill>
              </a:rPr>
              <a:t>Accessing azure (Cloud Shell)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0815E75-511F-49FA-9984-C9794991AC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34416" y="1737360"/>
            <a:ext cx="8384127" cy="5113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2572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C5848-8C2C-4F88-9021-34815F8D6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Accessing azure (PowerShell)</a:t>
            </a:r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3FD71B9-70C9-4BF0-96D4-809C3A3430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8272" y="1737360"/>
            <a:ext cx="11835455" cy="27001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0C14BD0-682B-47E3-97BC-291B83F33F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272" y="1737361"/>
            <a:ext cx="11835455" cy="2700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954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C5848-8C2C-4F88-9021-34815F8D6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tx1"/>
                </a:solidFill>
              </a:rPr>
              <a:t>Azure services</a:t>
            </a:r>
            <a:r>
              <a:rPr lang="en-IN" dirty="0"/>
              <a:t>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60DCC4D-99D1-47DE-AB20-75962D8B92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737360"/>
            <a:ext cx="12192000" cy="512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1588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C5848-8C2C-4F88-9021-34815F8D6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Free services (for 12 months)</a:t>
            </a:r>
            <a:endParaRPr lang="en-IN" dirty="0">
              <a:solidFill>
                <a:schemeClr val="tx1"/>
              </a:solidFill>
            </a:endParaRP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1430A140-63E5-4DD0-979D-C07AFEEB521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07144247"/>
              </p:ext>
            </p:extLst>
          </p:nvPr>
        </p:nvGraphicFramePr>
        <p:xfrm>
          <a:off x="595423" y="1846261"/>
          <a:ext cx="11047228" cy="42993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23614">
                  <a:extLst>
                    <a:ext uri="{9D8B030D-6E8A-4147-A177-3AD203B41FA5}">
                      <a16:colId xmlns:a16="http://schemas.microsoft.com/office/drawing/2014/main" val="1549407300"/>
                    </a:ext>
                  </a:extLst>
                </a:gridCol>
                <a:gridCol w="5523614">
                  <a:extLst>
                    <a:ext uri="{9D8B030D-6E8A-4147-A177-3AD203B41FA5}">
                      <a16:colId xmlns:a16="http://schemas.microsoft.com/office/drawing/2014/main" val="2611621721"/>
                    </a:ext>
                  </a:extLst>
                </a:gridCol>
              </a:tblGrid>
              <a:tr h="422413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6263441"/>
                  </a:ext>
                </a:extLst>
              </a:tr>
              <a:tr h="422413"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r>
                        <a:rPr lang="en-IN" dirty="0"/>
                        <a:t>Linux Virtual Machines (750Hrs)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r>
                        <a:rPr lang="en-IN" dirty="0"/>
                        <a:t>Windows Virtual Machines (750Hrs)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3593769"/>
                  </a:ext>
                </a:extLst>
              </a:tr>
              <a:tr h="422413"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r>
                        <a:rPr lang="en-US" dirty="0"/>
                        <a:t>Managed Disks (64 GB x 2)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r>
                        <a:rPr lang="en-IN" dirty="0"/>
                        <a:t>Blob Storage (5 GB)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2380377"/>
                  </a:ext>
                </a:extLst>
              </a:tr>
              <a:tr h="422413"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r>
                        <a:rPr lang="en-IN" dirty="0"/>
                        <a:t>File Storage (5 GB)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r>
                        <a:rPr lang="en-IN" dirty="0"/>
                        <a:t>SQL Database (250 GB)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6129840"/>
                  </a:ext>
                </a:extLst>
              </a:tr>
              <a:tr h="422413"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r>
                        <a:rPr lang="en-IN" dirty="0"/>
                        <a:t>Azure Cosmos DB (5 GB)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r>
                        <a:rPr lang="de-DE" dirty="0"/>
                        <a:t>Bandwidth (Data Transfer) (15 GB)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110782"/>
                  </a:ext>
                </a:extLst>
              </a:tr>
              <a:tr h="729097"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r>
                        <a:rPr lang="en-IN" dirty="0"/>
                        <a:t>Computer Vision (AI + MACHINE LEARNING/5,000 transactions)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r>
                        <a:rPr lang="en-US" dirty="0"/>
                        <a:t>Personalizer (AI + MACHINE LEARNING / 50,000 transactions)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6355803"/>
                  </a:ext>
                </a:extLst>
              </a:tr>
              <a:tr h="729097"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r>
                        <a:rPr lang="en-US" dirty="0"/>
                        <a:t>Translator Text (AI + MACHINE LEARNING / 2,000,000 characters)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r>
                        <a:rPr lang="en-US" dirty="0"/>
                        <a:t>Anomaly Detector (AI + MACHINE LEARNING / 20,000 transactions)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8711829"/>
                  </a:ext>
                </a:extLst>
              </a:tr>
              <a:tr h="729097"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r>
                        <a:rPr lang="en-US" dirty="0"/>
                        <a:t>Form Recognizer (AI + MACHINE LEARNING / 500 pages)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r>
                        <a:rPr lang="en-US" dirty="0" err="1"/>
                        <a:t>QnA</a:t>
                      </a:r>
                      <a:r>
                        <a:rPr lang="en-US" dirty="0"/>
                        <a:t> Maker (AI + MACHINE LEARNING / 3 days)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5666035"/>
                  </a:ext>
                </a:extLst>
              </a:tr>
            </a:tbl>
          </a:graphicData>
        </a:graphic>
      </p:graphicFrame>
      <p:pic>
        <p:nvPicPr>
          <p:cNvPr id="11266" name="Picture 2" descr="Home Internet | Teledata ICT">
            <a:extLst>
              <a:ext uri="{FF2B5EF4-FFF2-40B4-BE49-F238E27FC236}">
                <a16:creationId xmlns:a16="http://schemas.microsoft.com/office/drawing/2014/main" id="{1CC90CB2-26B4-4532-851F-C65B31A64D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9907" y="83112"/>
            <a:ext cx="1654248" cy="1654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08208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C5848-8C2C-4F88-9021-34815F8D6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Products that are always free</a:t>
            </a:r>
            <a:endParaRPr lang="en-IN" dirty="0">
              <a:solidFill>
                <a:schemeClr val="tx1"/>
              </a:solidFill>
            </a:endParaRP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2E35F4B9-4D2B-4E71-8EA5-2E34C442985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98127236"/>
              </p:ext>
            </p:extLst>
          </p:nvPr>
        </p:nvGraphicFramePr>
        <p:xfrm>
          <a:off x="1096963" y="1846263"/>
          <a:ext cx="1005840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58400">
                  <a:extLst>
                    <a:ext uri="{9D8B030D-6E8A-4147-A177-3AD203B41FA5}">
                      <a16:colId xmlns:a16="http://schemas.microsoft.com/office/drawing/2014/main" val="17387252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98743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IN" dirty="0"/>
                        <a:t>App Service (10)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15329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Functions (1,000,000 requests per month)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52335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IN" dirty="0"/>
                        <a:t>Event Grid (INTEGRATION, 100,000)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45880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IN" dirty="0"/>
                        <a:t>Azure Kubernetes Service (AKS)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37873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IN" dirty="0"/>
                        <a:t>DevTest Labs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43692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Active Directory B2C (50,000, authentications per month)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6820122"/>
                  </a:ext>
                </a:extLst>
              </a:tr>
            </a:tbl>
          </a:graphicData>
        </a:graphic>
      </p:graphicFrame>
      <p:pic>
        <p:nvPicPr>
          <p:cNvPr id="10242" name="Picture 2">
            <a:extLst>
              <a:ext uri="{FF2B5EF4-FFF2-40B4-BE49-F238E27FC236}">
                <a16:creationId xmlns:a16="http://schemas.microsoft.com/office/drawing/2014/main" id="{5060F91B-45F6-4703-AF26-328103ACE7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6026" y="47589"/>
            <a:ext cx="1798674" cy="1798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04644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C5848-8C2C-4F88-9021-34815F8D6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tx1"/>
                </a:solidFill>
              </a:rPr>
              <a:t>Azure Subscriptions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8A0CB4-C856-41F8-AC9E-A16D8F4DC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tx1"/>
                </a:solidFill>
              </a:rPr>
              <a:t>Pay-As-You-Go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tx1"/>
                </a:solidFill>
              </a:rPr>
              <a:t>12-Months-Plan (Prepaid)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tx1"/>
                </a:solidFill>
              </a:rPr>
              <a:t>Developer Support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tx1"/>
                </a:solidFill>
              </a:rPr>
              <a:t>Professional Direct Support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tx1"/>
                </a:solidFill>
              </a:rPr>
              <a:t>Standard Support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tx1"/>
                </a:solidFill>
              </a:rPr>
              <a:t>Enterprise</a:t>
            </a:r>
          </a:p>
        </p:txBody>
      </p:sp>
    </p:spTree>
    <p:extLst>
      <p:ext uri="{BB962C8B-B14F-4D97-AF65-F5344CB8AC3E}">
        <p14:creationId xmlns:p14="http://schemas.microsoft.com/office/powerpoint/2010/main" val="1778670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C5848-8C2C-4F88-9021-34815F8D6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What can be deployed to Azure?</a:t>
            </a:r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547A27A-2FDB-4EDE-8EAE-5564558477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51048" y="1860698"/>
            <a:ext cx="8350863" cy="4327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29467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C5848-8C2C-4F88-9021-34815F8D6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Requirements to run an environment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8A0CB4-C856-41F8-AC9E-A16D8F4DC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tx1"/>
                </a:solidFill>
              </a:rPr>
              <a:t>Similar to an on-premises data center, Azure also have some requirements to run an environment.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tx1"/>
                </a:solidFill>
              </a:rPr>
              <a:t>Few of them are as follows: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</a:rPr>
              <a:t>VNet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</a:rPr>
              <a:t>Storage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</a:rPr>
              <a:t>Specific port rules (3389,22)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</a:rPr>
              <a:t>Resource Group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</a:rPr>
              <a:t>DNS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</a:rPr>
              <a:t>Etc..</a:t>
            </a:r>
          </a:p>
          <a:p>
            <a:pPr algn="just">
              <a:buFont typeface="Wingdings" panose="05000000000000000000" pitchFamily="2" charset="2"/>
              <a:buChar char="ü"/>
            </a:pPr>
            <a:endParaRPr 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4592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C5848-8C2C-4F88-9021-34815F8D6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SLA for azure resources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8A0CB4-C856-41F8-AC9E-A16D8F4DC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algn="just">
              <a:buFont typeface="Wingdings" panose="05000000000000000000" pitchFamily="2" charset="2"/>
              <a:buChar char="ü"/>
            </a:pPr>
            <a:r>
              <a:rPr lang="en-US" sz="2400" b="1" dirty="0">
                <a:solidFill>
                  <a:schemeClr val="tx1"/>
                </a:solidFill>
              </a:rPr>
              <a:t>Virtual Machines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</a:rPr>
              <a:t>99.9% SLA for Single instance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</a:rPr>
              <a:t>99.99% SLA for VMs deployed in same Azure region. (AS)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en-US" sz="2400" b="1" dirty="0">
                <a:solidFill>
                  <a:schemeClr val="tx1"/>
                </a:solidFill>
              </a:rPr>
              <a:t>Storage Durability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</a:rPr>
              <a:t>Read: 99.9% (LRS, ZRS, GRS)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</a:rPr>
              <a:t>Write: 99.9% (LRS, ZRS, GRS) ,RA-GRS : 99.99%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en-US" sz="2400" b="1" dirty="0">
                <a:solidFill>
                  <a:schemeClr val="tx1"/>
                </a:solidFill>
              </a:rPr>
              <a:t>App service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</a:rPr>
              <a:t>99.95% for customer subscription, No SLA is provided for Apps under either the Free or Shared tiers.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en-US" sz="2400" b="1" dirty="0">
                <a:solidFill>
                  <a:schemeClr val="tx1"/>
                </a:solidFill>
              </a:rPr>
              <a:t>Azure Active Directory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</a:rPr>
              <a:t>99.9% availability of the Azure Active Directory Basic and Premium services</a:t>
            </a:r>
          </a:p>
          <a:p>
            <a:pPr algn="just">
              <a:buFont typeface="Wingdings" panose="05000000000000000000" pitchFamily="2" charset="2"/>
              <a:buChar char="ü"/>
            </a:pPr>
            <a:endParaRPr 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0692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C5848-8C2C-4F88-9021-34815F8D6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Cloud Computing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8A0CB4-C856-41F8-AC9E-A16D8F4DC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tx1"/>
                </a:solidFill>
              </a:rPr>
              <a:t>Cloud computing is a model for enabling ubiquitous, convenient, on-demand network access to a shared pool of configurable computing resources (e.g., networks, servers, storage, applications, and services) that can be rapidly provisioned and released with minimal management effort or service provider interaction. [By </a:t>
            </a:r>
            <a:r>
              <a:rPr lang="en-US" sz="2400" b="1" dirty="0">
                <a:solidFill>
                  <a:schemeClr val="tx1"/>
                </a:solidFill>
              </a:rPr>
              <a:t>NIST</a:t>
            </a:r>
            <a:r>
              <a:rPr lang="en-US" sz="2400" dirty="0">
                <a:solidFill>
                  <a:schemeClr val="tx1"/>
                </a:solidFill>
              </a:rPr>
              <a:t>]</a:t>
            </a:r>
            <a:endParaRPr lang="en-IN" sz="2400" dirty="0">
              <a:solidFill>
                <a:schemeClr val="tx1"/>
              </a:solidFill>
            </a:endParaRPr>
          </a:p>
          <a:p>
            <a:pPr algn="just">
              <a:buFont typeface="Wingdings" panose="05000000000000000000" pitchFamily="2" charset="2"/>
              <a:buChar char="ü"/>
            </a:pPr>
            <a:endParaRPr lang="en-US" sz="2400" dirty="0">
              <a:solidFill>
                <a:schemeClr val="tx1"/>
              </a:solidFill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914BBAA8-CAF2-4785-8EF6-7E7D636751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2716" y="3241046"/>
            <a:ext cx="6096000" cy="3076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4751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5D64DD-955F-43A1-8301-F2FCBAEA67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tx1"/>
                </a:solidFill>
              </a:rPr>
              <a:t>Migrate on-premises machines to Azure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C24734-291A-4715-8C94-2C963D5942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tx1"/>
                </a:solidFill>
              </a:rPr>
              <a:t>Supported setup:</a:t>
            </a:r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/>
                </a:solidFill>
              </a:rPr>
              <a:t>VMware VMs.</a:t>
            </a:r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/>
                </a:solidFill>
              </a:rPr>
              <a:t>Physical servers.</a:t>
            </a:r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/>
                </a:solidFill>
              </a:rPr>
              <a:t>Hyper-V VMs.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tx1"/>
                </a:solidFill>
              </a:rPr>
              <a:t>Replication policy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tx1"/>
                </a:solidFill>
              </a:rPr>
              <a:t>Enable replication</a:t>
            </a:r>
          </a:p>
          <a:p>
            <a:pPr algn="just">
              <a:buFont typeface="Wingdings" panose="05000000000000000000" pitchFamily="2" charset="2"/>
              <a:buChar char="v"/>
            </a:pPr>
            <a:endParaRPr lang="en-US" sz="2400" dirty="0">
              <a:solidFill>
                <a:schemeClr val="tx1"/>
              </a:solidFill>
            </a:endParaRPr>
          </a:p>
          <a:p>
            <a:pPr algn="just">
              <a:buFont typeface="Wingdings" panose="05000000000000000000" pitchFamily="2" charset="2"/>
              <a:buChar char="v"/>
            </a:pPr>
            <a:endParaRPr lang="en-IN" sz="2400" dirty="0">
              <a:solidFill>
                <a:schemeClr val="tx1"/>
              </a:solidFill>
            </a:endParaRPr>
          </a:p>
        </p:txBody>
      </p:sp>
      <p:pic>
        <p:nvPicPr>
          <p:cNvPr id="1026" name="Picture 2" descr="How to migrate on-premises servers to Azure using Azure ...">
            <a:extLst>
              <a:ext uri="{FF2B5EF4-FFF2-40B4-BE49-F238E27FC236}">
                <a16:creationId xmlns:a16="http://schemas.microsoft.com/office/drawing/2014/main" id="{CF0D8F9D-1213-4FB8-A358-959CD6A521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0383" y="1845734"/>
            <a:ext cx="5194337" cy="3462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4322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98112-D87E-4019-9289-4EF78D1BC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tx1"/>
                </a:solidFill>
              </a:rPr>
              <a:t>Azure calculator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3AD7197-F404-4181-9ECF-DF29824DC8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759552"/>
            <a:ext cx="12192000" cy="5098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54217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98112-D87E-4019-9289-4EF78D1BC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tx1"/>
                </a:solidFill>
              </a:rPr>
              <a:t>Azure calculator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77BC4D3-0B50-4149-B88D-EC467F1161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BCDCDB1-7054-4DA5-9612-D07CE2EFB4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856" y="1704534"/>
            <a:ext cx="12043144" cy="5153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54181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0D4C63-0567-47DC-9DA5-4B9068BC49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tx1"/>
                </a:solidFill>
              </a:rPr>
              <a:t>Azure Updates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9CA4A1B-04B7-407F-9F21-8729CA504F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6320" y="1737360"/>
            <a:ext cx="10058400" cy="4567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7759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58C609-CCE4-44A0-BCDF-ED9E958C26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tx1"/>
                </a:solidFill>
              </a:rPr>
              <a:t>Azure Status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D7ED282-8ADA-4E2C-9F03-5E09ECA753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280" y="1737360"/>
            <a:ext cx="10058400" cy="4578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13796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033F84-56A8-45DC-A278-C0984C3CC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tx1"/>
                </a:solidFill>
              </a:rPr>
              <a:t>Useful Links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11391A-2B0D-4C88-BC67-CCE456861D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chemeClr val="tx1"/>
                </a:solidFill>
              </a:rPr>
              <a:t>FastTrack updates: </a:t>
            </a:r>
            <a:r>
              <a:rPr lang="en-US" dirty="0">
                <a:solidFill>
                  <a:schemeClr val="tx1"/>
                </a:solidFill>
                <a:hlinkClick r:id="rId2"/>
              </a:rPr>
              <a:t>https://azure.microsoft.com/en-in/updates/fasttrack-for-azure/</a:t>
            </a:r>
            <a:endParaRPr lang="en-US" dirty="0">
              <a:solidFill>
                <a:schemeClr val="tx1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chemeClr val="tx1"/>
                </a:solidFill>
              </a:rPr>
              <a:t>Updates: </a:t>
            </a:r>
            <a:r>
              <a:rPr lang="en-US" dirty="0">
                <a:solidFill>
                  <a:schemeClr val="tx1"/>
                </a:solidFill>
                <a:hlinkClick r:id="rId3"/>
              </a:rPr>
              <a:t>https://azure.microsoft.com/en-in/blog/topics/updates/</a:t>
            </a:r>
            <a:endParaRPr lang="en-US" dirty="0">
              <a:solidFill>
                <a:schemeClr val="tx1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chemeClr val="tx1"/>
                </a:solidFill>
              </a:rPr>
              <a:t>Status: </a:t>
            </a:r>
            <a:r>
              <a:rPr lang="en-US" dirty="0">
                <a:solidFill>
                  <a:schemeClr val="tx1"/>
                </a:solidFill>
                <a:hlinkClick r:id="rId4"/>
              </a:rPr>
              <a:t>https://azure.microsoft.com/en-us/status/</a:t>
            </a:r>
            <a:endParaRPr lang="en-US" dirty="0">
              <a:solidFill>
                <a:schemeClr val="tx1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chemeClr val="tx1"/>
                </a:solidFill>
              </a:rPr>
              <a:t>Pricing calculator: </a:t>
            </a:r>
            <a:r>
              <a:rPr lang="en-US" dirty="0">
                <a:solidFill>
                  <a:schemeClr val="tx1"/>
                </a:solidFill>
                <a:hlinkClick r:id="rId5"/>
              </a:rPr>
              <a:t>https://azure.microsoft.com/en-in/pricing/calculator/</a:t>
            </a:r>
            <a:endParaRPr lang="en-US" dirty="0">
              <a:solidFill>
                <a:schemeClr val="tx1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chemeClr val="tx1"/>
                </a:solidFill>
              </a:rPr>
              <a:t>EDX</a:t>
            </a:r>
            <a:r>
              <a:rPr lang="en-US" dirty="0">
                <a:solidFill>
                  <a:schemeClr val="tx1"/>
                </a:solidFill>
              </a:rPr>
              <a:t>: </a:t>
            </a:r>
            <a:r>
              <a:rPr lang="en-US" dirty="0">
                <a:solidFill>
                  <a:schemeClr val="tx1"/>
                </a:solidFill>
                <a:hlinkClick r:id="rId6"/>
              </a:rPr>
              <a:t>https://www.edx.org/learn/azure</a:t>
            </a:r>
            <a:endParaRPr lang="en-US" dirty="0">
              <a:solidFill>
                <a:schemeClr val="tx1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chemeClr val="tx1"/>
                </a:solidFill>
              </a:rPr>
              <a:t>YouTube Azure Friday: </a:t>
            </a:r>
            <a:r>
              <a:rPr lang="en-US" dirty="0">
                <a:solidFill>
                  <a:schemeClr val="tx1"/>
                </a:solidFill>
                <a:hlinkClick r:id="rId7"/>
              </a:rPr>
              <a:t>https://www.youtube.com/playlist?list=PLLasX02E8BPDT2Z2pdCHNCkENpcQWy5n6</a:t>
            </a:r>
            <a:endParaRPr lang="en-US" dirty="0">
              <a:solidFill>
                <a:schemeClr val="tx1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chemeClr val="tx1"/>
                </a:solidFill>
              </a:rPr>
              <a:t>Azure Friday: </a:t>
            </a:r>
            <a:r>
              <a:rPr lang="en-US" dirty="0">
                <a:solidFill>
                  <a:schemeClr val="tx1"/>
                </a:solidFill>
                <a:hlinkClick r:id="rId8"/>
              </a:rPr>
              <a:t>https://channel9.msdn.com/Shows/Azure-Friday</a:t>
            </a:r>
            <a:endParaRPr lang="en-US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235859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41FF81-8295-4A4E-89BB-D98B83488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A2F22D-EFDB-494F-973D-15B90768FA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F7B0FE6D-CF0D-44A3-A5E8-021323289DC8}"/>
              </a:ext>
            </a:extLst>
          </p:cNvPr>
          <p:cNvPicPr>
            <a:picLocks noGrp="1"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7" y="0"/>
            <a:ext cx="121751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5758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>
            <a:extLst>
              <a:ext uri="{FF2B5EF4-FFF2-40B4-BE49-F238E27FC236}">
                <a16:creationId xmlns:a16="http://schemas.microsoft.com/office/drawing/2014/main" id="{8A89C356-2C3D-4961-BDEF-F6A9397BAC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0" y="1845734"/>
            <a:ext cx="4572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6C5848-8C2C-4F88-9021-34815F8D6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Cloud Computing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8A0CB4-C856-41F8-AC9E-A16D8F4DC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tx1"/>
                </a:solidFill>
              </a:rPr>
              <a:t>Central data center for providing services.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tx1"/>
                </a:solidFill>
              </a:rPr>
              <a:t>On-demand, scalable, unlimited computation &amp; storage.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tx1"/>
                </a:solidFill>
              </a:rPr>
              <a:t>It's basically a data center.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tx1"/>
                </a:solidFill>
              </a:rPr>
              <a:t>4 characteristics of a Cloud:</a:t>
            </a:r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/>
                </a:solidFill>
              </a:rPr>
              <a:t>Everything is a Service (backup, firewall, network…)</a:t>
            </a:r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/>
                </a:solidFill>
              </a:rPr>
              <a:t>Elasticity in nature</a:t>
            </a:r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/>
                </a:solidFill>
              </a:rPr>
              <a:t>HA – 99.99% SLA</a:t>
            </a:r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/>
                </a:solidFill>
              </a:rPr>
              <a:t>Unlimited computation power.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tx1"/>
                </a:solidFill>
              </a:rPr>
              <a:t>Any DC that provides above 4 chars is a cloud</a:t>
            </a:r>
          </a:p>
          <a:p>
            <a:pPr algn="just">
              <a:buFont typeface="Wingdings" panose="05000000000000000000" pitchFamily="2" charset="2"/>
              <a:buChar char="ü"/>
            </a:pPr>
            <a:endParaRPr 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1879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C5848-8C2C-4F88-9021-34815F8D6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High availability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45E38B9-CB40-4835-B40A-672796A204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48047" y="1782466"/>
            <a:ext cx="8878186" cy="4522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2593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C5848-8C2C-4F88-9021-34815F8D6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Generation-1/On-Premises DC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8A0CB4-C856-41F8-AC9E-A16D8F4DC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tx1"/>
                </a:solidFill>
              </a:rPr>
              <a:t>Power supply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tx1"/>
                </a:solidFill>
              </a:rPr>
              <a:t>Network devices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tx1"/>
                </a:solidFill>
              </a:rPr>
              <a:t>Storage devices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tx1"/>
                </a:solidFill>
              </a:rPr>
              <a:t>Server racks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tx1"/>
                </a:solidFill>
              </a:rPr>
              <a:t>Space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tx1"/>
                </a:solidFill>
              </a:rPr>
              <a:t>Scalable options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tx1"/>
                </a:solidFill>
              </a:rPr>
              <a:t>Administrators for Servers, Networks, etc..</a:t>
            </a:r>
          </a:p>
        </p:txBody>
      </p:sp>
    </p:spTree>
    <p:extLst>
      <p:ext uri="{BB962C8B-B14F-4D97-AF65-F5344CB8AC3E}">
        <p14:creationId xmlns:p14="http://schemas.microsoft.com/office/powerpoint/2010/main" val="3445673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C5848-8C2C-4F88-9021-34815F8D6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Generation-2/Virtualized DC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8A0CB4-C856-41F8-AC9E-A16D8F4DC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just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tx1"/>
                </a:solidFill>
              </a:rPr>
              <a:t>Achieved using tool called “Hypervisor”.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tx1"/>
                </a:solidFill>
              </a:rPr>
              <a:t> Advantages of using virtualization: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</a:rPr>
              <a:t>No maximum limit for a VM.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</a:rPr>
              <a:t>Centralized monitoring.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</a:rPr>
              <a:t>Software defined.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tx1"/>
                </a:solidFill>
              </a:rPr>
              <a:t>There are different types of Virtualization”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</a:rPr>
              <a:t>Hardware virtualization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</a:rPr>
              <a:t>Network virtualization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</a:rPr>
              <a:t>Desktop virtualization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</a:rPr>
              <a:t>Storage virtualization</a:t>
            </a:r>
          </a:p>
        </p:txBody>
      </p:sp>
    </p:spTree>
    <p:extLst>
      <p:ext uri="{BB962C8B-B14F-4D97-AF65-F5344CB8AC3E}">
        <p14:creationId xmlns:p14="http://schemas.microsoft.com/office/powerpoint/2010/main" val="3207791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C5848-8C2C-4F88-9021-34815F8D6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Generation-2/Virtualized DC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C4622DF-A51C-45FA-8AB1-642FF5CBC7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149469-6F28-4F75-9803-0230CA8C52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37361"/>
            <a:ext cx="12192000" cy="5113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87326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425</TotalTime>
  <Words>1514</Words>
  <Application>Microsoft Office PowerPoint</Application>
  <PresentationFormat>Widescreen</PresentationFormat>
  <Paragraphs>239</Paragraphs>
  <Slides>46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1" baseType="lpstr">
      <vt:lpstr>Arial</vt:lpstr>
      <vt:lpstr>Calibri</vt:lpstr>
      <vt:lpstr>Calibri Light</vt:lpstr>
      <vt:lpstr>Wingdings</vt:lpstr>
      <vt:lpstr>Retrospect</vt:lpstr>
      <vt:lpstr>PowerPoint Presentation</vt:lpstr>
      <vt:lpstr>Today’s Agenda</vt:lpstr>
      <vt:lpstr>Introduction to Cloud Computing</vt:lpstr>
      <vt:lpstr>Cloud Computing</vt:lpstr>
      <vt:lpstr>Cloud Computing </vt:lpstr>
      <vt:lpstr>High availability</vt:lpstr>
      <vt:lpstr>Generation-1/On-Premises DC</vt:lpstr>
      <vt:lpstr>Generation-2/Virtualized DC</vt:lpstr>
      <vt:lpstr>Generation-2/Virtualized DC</vt:lpstr>
      <vt:lpstr>Generation 2 to cloud.</vt:lpstr>
      <vt:lpstr>Why cloud computing is a better option?</vt:lpstr>
      <vt:lpstr>Five Essential Characteristics of Cloud </vt:lpstr>
      <vt:lpstr>Five Essential Characteristics of Cloud </vt:lpstr>
      <vt:lpstr>Services provided by Cloud</vt:lpstr>
      <vt:lpstr>Infrastructure as a Service (IaaS)</vt:lpstr>
      <vt:lpstr>Platform as a Service (PaaS)</vt:lpstr>
      <vt:lpstr>Software as a Service (SaaS)</vt:lpstr>
      <vt:lpstr>Services provided by Cloud</vt:lpstr>
      <vt:lpstr>Services provided by Cloud</vt:lpstr>
      <vt:lpstr>Cloud Deployment Models</vt:lpstr>
      <vt:lpstr>Cloud Deployment Models:</vt:lpstr>
      <vt:lpstr>Benefits of Cloud computing</vt:lpstr>
      <vt:lpstr>Why should I move to the cloud?</vt:lpstr>
      <vt:lpstr>Cloud Adoption - 2019</vt:lpstr>
      <vt:lpstr>Cloud vendors in market</vt:lpstr>
      <vt:lpstr>What is Microsoft Azure?</vt:lpstr>
      <vt:lpstr>Global footprint - Azure regions</vt:lpstr>
      <vt:lpstr>Accessing Azure</vt:lpstr>
      <vt:lpstr>Old Portal – Azure Service Manager (ASM)</vt:lpstr>
      <vt:lpstr>New Portal – Azure Resource Manager (ARM)</vt:lpstr>
      <vt:lpstr>Accessing azure (Cloud Shell)</vt:lpstr>
      <vt:lpstr>Accessing azure (PowerShell)</vt:lpstr>
      <vt:lpstr>Azure services </vt:lpstr>
      <vt:lpstr>Free services (for 12 months)</vt:lpstr>
      <vt:lpstr>Products that are always free</vt:lpstr>
      <vt:lpstr>Azure Subscriptions</vt:lpstr>
      <vt:lpstr>What can be deployed to Azure?</vt:lpstr>
      <vt:lpstr>Requirements to run an environment</vt:lpstr>
      <vt:lpstr>SLA for azure resources</vt:lpstr>
      <vt:lpstr>Migrate on-premises machines to Azure</vt:lpstr>
      <vt:lpstr>Azure calculator </vt:lpstr>
      <vt:lpstr>Azure calculator </vt:lpstr>
      <vt:lpstr>Azure Updates </vt:lpstr>
      <vt:lpstr>Azure Status </vt:lpstr>
      <vt:lpstr>Useful Links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Microsoft Azure Cloud</dc:title>
  <dc:creator>Jitendra Singh Tomar</dc:creator>
  <cp:lastModifiedBy>Jeetu Tomar</cp:lastModifiedBy>
  <cp:revision>13</cp:revision>
  <dcterms:created xsi:type="dcterms:W3CDTF">2019-12-31T05:09:06Z</dcterms:created>
  <dcterms:modified xsi:type="dcterms:W3CDTF">2024-08-28T08:18:49Z</dcterms:modified>
</cp:coreProperties>
</file>